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Overpass Black"/>
      <p:bold r:id="rId21"/>
      <p:boldItalic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Open Sans SemiBold"/>
      <p:regular r:id="rId27"/>
      <p:bold r:id="rId28"/>
      <p:italic r:id="rId29"/>
      <p:boldItalic r:id="rId30"/>
    </p:embeddedFont>
    <p:embeddedFont>
      <p:font typeface="Josefin Sans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767EF4-2AB3-41BB-92C7-0CD914BD1202}">
  <a:tblStyle styleId="{95767EF4-2AB3-41BB-92C7-0CD914BD12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OverpassBlack-boldItalic.fntdata"/><Relationship Id="rId21" Type="http://schemas.openxmlformats.org/officeDocument/2006/relationships/font" Target="fonts/OverpassBlack-bold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OpenSansSemiBold-bold.fntdata"/><Relationship Id="rId27" Type="http://schemas.openxmlformats.org/officeDocument/2006/relationships/font" Target="fonts/OpenSans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JosefinSans-regular.fntdata"/><Relationship Id="rId30" Type="http://schemas.openxmlformats.org/officeDocument/2006/relationships/font" Target="fonts/OpenSans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JosefinSans-italic.fntdata"/><Relationship Id="rId10" Type="http://schemas.openxmlformats.org/officeDocument/2006/relationships/slide" Target="slides/slide4.xml"/><Relationship Id="rId32" Type="http://schemas.openxmlformats.org/officeDocument/2006/relationships/font" Target="fonts/JosefinSans-bold.fntdata"/><Relationship Id="rId13" Type="http://schemas.openxmlformats.org/officeDocument/2006/relationships/slide" Target="slides/slide7.xml"/><Relationship Id="rId35" Type="http://schemas.openxmlformats.org/officeDocument/2006/relationships/font" Target="fonts/OpenSans-regular.fntdata"/><Relationship Id="rId12" Type="http://schemas.openxmlformats.org/officeDocument/2006/relationships/slide" Target="slides/slide6.xml"/><Relationship Id="rId34" Type="http://schemas.openxmlformats.org/officeDocument/2006/relationships/font" Target="fonts/JosefinSans-boldItalic.fntdata"/><Relationship Id="rId15" Type="http://schemas.openxmlformats.org/officeDocument/2006/relationships/slide" Target="slides/slide9.xml"/><Relationship Id="rId37" Type="http://schemas.openxmlformats.org/officeDocument/2006/relationships/font" Target="fonts/OpenSans-italic.fntdata"/><Relationship Id="rId14" Type="http://schemas.openxmlformats.org/officeDocument/2006/relationships/slide" Target="slides/slide8.xml"/><Relationship Id="rId36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- Type up script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- Record presentation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- Finish report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- Submit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- 1 report, pdf with just text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- Code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	- Clean up directory (document our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	ipynb, include README with startup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	instructions, )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	- Github upload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	-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- Video recording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1a6898c63c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1a6898c63c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Shivansh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a6898c63c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1a6898c63c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1aebeba5fd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1aebeba5fd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1aebeba5fd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1aebeba5fd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a6761865b3_0_3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a6761865b3_0_3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1a6761865b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1a6761865b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1a6761865b3_0_3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1a6761865b3_0_3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Howard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aebeba5fd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aebeba5fd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1a6761865b3_0_3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1a6761865b3_0_3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Shivansh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1a6761865b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1a6761865b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Shivansh</a:t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a6761865b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1a6761865b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Shivansh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1a6761865b3_0_3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1a6761865b3_0_3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1a6761865b3_0_3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1a6761865b3_0_3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9" name="Google Shape;211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0" name="Google Shape;212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i.org/10.48550/arXiv.1709.10297" TargetMode="External"/><Relationship Id="rId4" Type="http://schemas.openxmlformats.org/officeDocument/2006/relationships/hyperlink" Target="https://doi.org/10.48550/arXiv.2002.01469" TargetMode="External"/><Relationship Id="rId5" Type="http://schemas.openxmlformats.org/officeDocument/2006/relationships/hyperlink" Target="https://arxiv.org/abs/1901.08437" TargetMode="External"/><Relationship Id="rId6" Type="http://schemas.openxmlformats.org/officeDocument/2006/relationships/hyperlink" Target="https://doi.org/10.48550/arXiv.1703.10580" TargetMode="External"/><Relationship Id="rId7" Type="http://schemas.openxmlformats.org/officeDocument/2006/relationships/hyperlink" Target="https://doi.org/10.48550/arXiv.1703.1058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35.jpg"/><Relationship Id="rId5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7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Encryption with Sparse Autoencoder</a:t>
            </a:r>
            <a:endParaRPr sz="3600"/>
          </a:p>
        </p:txBody>
      </p:sp>
      <p:sp>
        <p:nvSpPr>
          <p:cNvPr id="2126" name="Google Shape;2126;p37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Howard Yong and Shivansh Srivastava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6"/>
          <p:cNvSpPr txBox="1"/>
          <p:nvPr>
            <p:ph type="title"/>
          </p:nvPr>
        </p:nvSpPr>
        <p:spPr>
          <a:xfrm>
            <a:off x="3039601" y="-113600"/>
            <a:ext cx="3064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- Reconstruction</a:t>
            </a:r>
            <a:endParaRPr b="1"/>
          </a:p>
        </p:txBody>
      </p:sp>
      <p:pic>
        <p:nvPicPr>
          <p:cNvPr id="2212" name="Google Shape;22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550" y="1459787"/>
            <a:ext cx="7624749" cy="10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550" y="2604907"/>
            <a:ext cx="7624749" cy="10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550" y="3750026"/>
            <a:ext cx="7624749" cy="100793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46"/>
          <p:cNvSpPr txBox="1"/>
          <p:nvPr/>
        </p:nvSpPr>
        <p:spPr>
          <a:xfrm>
            <a:off x="351650" y="1763150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Input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6" name="Google Shape;2216;p46"/>
          <p:cNvSpPr txBox="1"/>
          <p:nvPr/>
        </p:nvSpPr>
        <p:spPr>
          <a:xfrm>
            <a:off x="351650" y="29085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k</a:t>
            </a:r>
            <a:r>
              <a:rPr lang="en">
                <a:solidFill>
                  <a:schemeClr val="dk2"/>
                </a:solidFill>
              </a:rPr>
              <a:t> = 128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7" name="Google Shape;2217;p46"/>
          <p:cNvSpPr txBox="1"/>
          <p:nvPr/>
        </p:nvSpPr>
        <p:spPr>
          <a:xfrm>
            <a:off x="351650" y="4053900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k</a:t>
            </a:r>
            <a:r>
              <a:rPr lang="en">
                <a:solidFill>
                  <a:schemeClr val="dk2"/>
                </a:solidFill>
              </a:rPr>
              <a:t> = 64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47"/>
          <p:cNvSpPr txBox="1"/>
          <p:nvPr>
            <p:ph type="title"/>
          </p:nvPr>
        </p:nvSpPr>
        <p:spPr>
          <a:xfrm>
            <a:off x="2158949" y="0"/>
            <a:ext cx="48261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- Robustness to Reconstruction</a:t>
            </a:r>
            <a:endParaRPr b="1"/>
          </a:p>
        </p:txBody>
      </p:sp>
      <p:sp>
        <p:nvSpPr>
          <p:cNvPr id="2223" name="Google Shape;2223;p47"/>
          <p:cNvSpPr txBox="1"/>
          <p:nvPr/>
        </p:nvSpPr>
        <p:spPr>
          <a:xfrm>
            <a:off x="351600" y="176577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Input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24" name="Google Shape;2224;p47"/>
          <p:cNvSpPr txBox="1"/>
          <p:nvPr/>
        </p:nvSpPr>
        <p:spPr>
          <a:xfrm>
            <a:off x="351600" y="2664125"/>
            <a:ext cx="85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Applied sampled noise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25" name="Google Shape;2225;p47"/>
          <p:cNvSpPr txBox="1"/>
          <p:nvPr/>
        </p:nvSpPr>
        <p:spPr>
          <a:xfrm>
            <a:off x="175800" y="3728500"/>
            <a:ext cx="120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Adversarial attack knowing ½ of code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26" name="Google Shape;22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561" y="1458375"/>
            <a:ext cx="7626078" cy="101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561" y="2572277"/>
            <a:ext cx="7626078" cy="101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550" y="3744348"/>
            <a:ext cx="7626096" cy="101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48"/>
          <p:cNvSpPr txBox="1"/>
          <p:nvPr>
            <p:ph idx="4294967295" type="title"/>
          </p:nvPr>
        </p:nvSpPr>
        <p:spPr>
          <a:xfrm>
            <a:off x="2592150" y="0"/>
            <a:ext cx="39597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- Image Quality Metrics</a:t>
            </a:r>
            <a:endParaRPr b="1"/>
          </a:p>
        </p:txBody>
      </p:sp>
      <p:graphicFrame>
        <p:nvGraphicFramePr>
          <p:cNvPr id="2234" name="Google Shape;2234;p48"/>
          <p:cNvGraphicFramePr/>
          <p:nvPr/>
        </p:nvGraphicFramePr>
        <p:xfrm>
          <a:off x="1555750" y="130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{95767EF4-2AB3-41BB-92C7-0CD914BD1202}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Output, Mid resolution (k=128)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Output, Less resolution (k=64)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Sample noise distortion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Adversary random guess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Avg. </a:t>
                      </a:r>
                      <a:r>
                        <a:rPr lang="en"/>
                        <a:t>PSNR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24.344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16.801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12.817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11.937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Avg. </a:t>
                      </a:r>
                      <a:r>
                        <a:rPr lang="en"/>
                        <a:t>SSIM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0.247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35" name="Google Shape;2235;p48"/>
          <p:cNvSpPr txBox="1"/>
          <p:nvPr>
            <p:ph idx="4294967295" type="body"/>
          </p:nvPr>
        </p:nvSpPr>
        <p:spPr>
          <a:xfrm>
            <a:off x="311700" y="3208675"/>
            <a:ext cx="85206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Peak-Signal Noise Ratio (PSNR): Measures quality of reconstruction of compression codes for images. State of the art results are in range 30-50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Structural Similarity Index (SSIM): Range of 0 to 1, used for measuring similarity between images by distribution of pixel values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49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Overfitting/Model Design</a:t>
            </a:r>
            <a:endParaRPr b="1" sz="14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400">
                <a:solidFill>
                  <a:schemeClr val="dk2"/>
                </a:solidFill>
              </a:rPr>
              <a:t>Iteration 1: Sequentially feeding convolutional features directly to linear layers led to massive matrix (too many parameters) which led to overfitting </a:t>
            </a:r>
            <a:endParaRPr sz="14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 sz="1400">
                <a:solidFill>
                  <a:schemeClr val="dk2"/>
                </a:solidFill>
              </a:rPr>
              <a:t>Iteration 2: Uniform mask sizes led to too many parameters to learn. Only trained on 5,000 images due to computation time, limiting generalizability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Computational Limits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❖"/>
            </a:pPr>
            <a:r>
              <a:rPr lang="en" sz="1400">
                <a:solidFill>
                  <a:schemeClr val="dk2"/>
                </a:solidFill>
              </a:rPr>
              <a:t>Total dataset was too large to fully train on, so we could only utilize 1/10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 sz="1400">
                <a:solidFill>
                  <a:schemeClr val="dk2"/>
                </a:solidFill>
              </a:rPr>
              <a:t>Model size (# parameters) in model required larger training dataset to properly learn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❖"/>
            </a:pPr>
            <a:r>
              <a:rPr lang="en" sz="1400">
                <a:solidFill>
                  <a:schemeClr val="dk2"/>
                </a:solidFill>
              </a:rPr>
              <a:t>GPU memory resource limited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41" name="Google Shape;2241;p4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2247" name="Google Shape;224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Razeghi</a:t>
            </a:r>
            <a:r>
              <a:rPr lang="en"/>
              <a:t> et. al (2017) Privacy Preserving Identification Using Sparse Approximation with Ambiguization.</a:t>
            </a:r>
            <a:endParaRPr/>
          </a:p>
          <a:p>
            <a:pPr indent="-307975" lvl="0" marL="914400" rtl="0" algn="l"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https://doi.org/10.48550/arXiv.1709.10297</a:t>
            </a:r>
            <a:endParaRPr sz="125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Ferdowsi et. al (2020) Privacy-Preserving Image Sharing via Sparsifying </a:t>
            </a:r>
            <a:r>
              <a:rPr lang="en"/>
              <a:t>Layers</a:t>
            </a:r>
            <a:r>
              <a:rPr lang="en"/>
              <a:t> on Convolutional Groups.</a:t>
            </a:r>
            <a:endParaRPr/>
          </a:p>
          <a:p>
            <a:pPr indent="-307975" lvl="0" marL="914400" rtl="0" algn="l"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https://doi.org/10.48550/arXiv.2002.01469</a:t>
            </a:r>
            <a:endParaRPr sz="125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Ferdowsi, S. (2019) Learning to compress and search visual data in large-scale systems.</a:t>
            </a:r>
            <a:endParaRPr/>
          </a:p>
          <a:p>
            <a:pPr indent="-307975" lvl="0" marL="914400" rtl="0" algn="l"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 u="sng">
                <a:hlinkClick r:id="rId5"/>
              </a:rPr>
              <a:t>https://arxiv.org/abs/1901.08437</a:t>
            </a:r>
            <a:endParaRPr sz="125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FFFFFF"/>
                </a:highlight>
              </a:rPr>
              <a:t>Tewari et. al (2017) MoFA: Model-based Deep Convolutional Face Autoencoder for Unsupervised Monocular Reconstruction</a:t>
            </a:r>
            <a:endParaRPr>
              <a:highlight>
                <a:srgbClr val="FFFFFF"/>
              </a:highlight>
              <a:uFill>
                <a:noFill/>
              </a:uFill>
              <a:hlinkClick r:id="rId6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50"/>
              <a:buChar char="-"/>
            </a:pPr>
            <a:r>
              <a:rPr lang="en" sz="135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https://doi.org/10.48550/arXiv.1703.10580</a:t>
            </a:r>
            <a:endParaRPr sz="135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</a:t>
            </a:r>
            <a:endParaRPr b="1"/>
          </a:p>
        </p:txBody>
      </p:sp>
      <p:sp>
        <p:nvSpPr>
          <p:cNvPr id="2132" name="Google Shape;213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Deep learning becoming rampantly more common, driving storage and consumption of data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Personally identifiable information may be contained in data (e.g., faces)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Often stored without consumer realization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Can pose a significant threat during data breaches or attacks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There is a demand for useful, secure representations of images that can be stored and utilized by trustworthy parties only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Adversarial attacks using ML can learn and reconstruct images despite </a:t>
            </a:r>
            <a:r>
              <a:rPr lang="en"/>
              <a:t>blurring</a:t>
            </a:r>
            <a:r>
              <a:rPr lang="en"/>
              <a:t> and shuffling pixels around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1600"/>
              </a:spcAft>
              <a:buSzPts val="1400"/>
              <a:buChar char="➢"/>
            </a:pPr>
            <a:r>
              <a:rPr lang="en"/>
              <a:t>Ideal solution is develop compact codes and gives freedom over the amount of info that can </a:t>
            </a:r>
            <a:r>
              <a:rPr lang="en"/>
              <a:t>eventually </a:t>
            </a:r>
            <a:r>
              <a:rPr lang="en"/>
              <a:t>be decrypted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Utilize autoencoders to learn latent representations of images that can be shared securely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Lower dimension versions of images can be shared as “code” and encrypted with noise when sharing publicly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Using stacked linear layers to output multiple codes in the latent space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❖"/>
            </a:pPr>
            <a:r>
              <a:rPr lang="en"/>
              <a:t>Key for decryption is index of correct code</a:t>
            </a:r>
            <a:endParaRPr/>
          </a:p>
        </p:txBody>
      </p:sp>
      <p:sp>
        <p:nvSpPr>
          <p:cNvPr id="2138" name="Google Shape;21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</p:txBody>
      </p:sp>
      <p:pic>
        <p:nvPicPr>
          <p:cNvPr id="2139" name="Google Shape;21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50" y="1505125"/>
            <a:ext cx="4499751" cy="22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39"/>
          <p:cNvSpPr txBox="1"/>
          <p:nvPr/>
        </p:nvSpPr>
        <p:spPr>
          <a:xfrm>
            <a:off x="5688600" y="4804800"/>
            <a:ext cx="34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Figure by https://tinyurl.com/697whjyd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</p:txBody>
      </p:sp>
      <p:sp>
        <p:nvSpPr>
          <p:cNvPr id="2146" name="Google Shape;214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Latent representations (or “code”) need to allow control of image resolution during reconstruction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Training with sparsity allows control of image resolution during reconstruction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Inject sparsity into latent space by collecting only top </a:t>
            </a:r>
            <a:r>
              <a:rPr i="1" lang="en"/>
              <a:t>k</a:t>
            </a:r>
            <a:r>
              <a:rPr lang="en"/>
              <a:t>-non zero values during training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7" name="Google Shape;21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325" y="2728575"/>
            <a:ext cx="4569349" cy="22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/>
          <p:nvPr/>
        </p:nvSpPr>
        <p:spPr>
          <a:xfrm>
            <a:off x="5688600" y="4804800"/>
            <a:ext cx="34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Figure by https://tinyurl.com/697whjyd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Architecture - Iteration 1</a:t>
            </a:r>
            <a:endParaRPr b="1"/>
          </a:p>
        </p:txBody>
      </p:sp>
      <p:pic>
        <p:nvPicPr>
          <p:cNvPr id="2154" name="Google Shape;21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12" y="934775"/>
            <a:ext cx="7082563" cy="39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41"/>
          <p:cNvSpPr txBox="1"/>
          <p:nvPr/>
        </p:nvSpPr>
        <p:spPr>
          <a:xfrm>
            <a:off x="5688600" y="4804800"/>
            <a:ext cx="34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Figures by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https://tinyurl.com/2n3em9sj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Architecture - Iteration 2</a:t>
            </a:r>
            <a:endParaRPr b="1"/>
          </a:p>
        </p:txBody>
      </p:sp>
      <p:pic>
        <p:nvPicPr>
          <p:cNvPr id="2161" name="Google Shape;21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0424"/>
            <a:ext cx="3827877" cy="1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0413"/>
            <a:ext cx="4442324" cy="196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925" y="1485462"/>
            <a:ext cx="7268149" cy="348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42"/>
          <p:cNvSpPr txBox="1"/>
          <p:nvPr/>
        </p:nvSpPr>
        <p:spPr>
          <a:xfrm>
            <a:off x="5688600" y="4804800"/>
            <a:ext cx="34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Figures by https://tinyurl.com/697whjyd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 </a:t>
            </a:r>
            <a:r>
              <a:rPr b="1" lang="en"/>
              <a:t>Info</a:t>
            </a:r>
            <a:endParaRPr b="1"/>
          </a:p>
        </p:txBody>
      </p:sp>
      <p:sp>
        <p:nvSpPr>
          <p:cNvPr id="2170" name="Google Shape;217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 Training Iterations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VGG-16 Autoencoder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Architecture from </a:t>
            </a:r>
            <a:r>
              <a:rPr lang="en"/>
              <a:t>Ferdowsi et. al (2020)</a:t>
            </a:r>
            <a:r>
              <a:rPr lang="en"/>
              <a:t> with VGG-16 filter sizes and layers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Modified model architecture from </a:t>
            </a:r>
            <a:r>
              <a:rPr lang="en"/>
              <a:t>Ferdowsi et. al (2020):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/>
              <a:t>Injected additional convolutional layers in upsampling blocks, decreased number of blocks in encoder and decoders, changed filter sizes, changed scaling factor ratios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Dataset: Large-scale CelebFaces Attributes (CelebA) Dataset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Used 20,000 out of ~200,000 images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Training/Validation/Testing = 80-10-10 split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❖"/>
            </a:pPr>
            <a:r>
              <a:rPr lang="en"/>
              <a:t>Trained for 10 epochs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Preliminary </a:t>
            </a:r>
            <a:r>
              <a:rPr b="1" lang="en"/>
              <a:t>Results</a:t>
            </a:r>
            <a:endParaRPr b="1"/>
          </a:p>
        </p:txBody>
      </p:sp>
      <p:grpSp>
        <p:nvGrpSpPr>
          <p:cNvPr id="2176" name="Google Shape;2176;p44"/>
          <p:cNvGrpSpPr/>
          <p:nvPr/>
        </p:nvGrpSpPr>
        <p:grpSpPr>
          <a:xfrm>
            <a:off x="3652911" y="1326303"/>
            <a:ext cx="1712366" cy="3306004"/>
            <a:chOff x="311700" y="1135925"/>
            <a:chExt cx="1853611" cy="3577926"/>
          </a:xfrm>
        </p:grpSpPr>
        <p:pic>
          <p:nvPicPr>
            <p:cNvPr id="2177" name="Google Shape;2177;p44"/>
            <p:cNvPicPr preferRelativeResize="0"/>
            <p:nvPr/>
          </p:nvPicPr>
          <p:blipFill rotWithShape="1">
            <a:blip r:embed="rId3">
              <a:alphaModFix/>
            </a:blip>
            <a:srcRect b="0" l="0" r="0" t="54695"/>
            <a:stretch/>
          </p:blipFill>
          <p:spPr>
            <a:xfrm>
              <a:off x="311700" y="2944825"/>
              <a:ext cx="1853601" cy="1769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8" name="Google Shape;2178;p44"/>
            <p:cNvPicPr preferRelativeResize="0"/>
            <p:nvPr/>
          </p:nvPicPr>
          <p:blipFill rotWithShape="1">
            <a:blip r:embed="rId3">
              <a:alphaModFix/>
            </a:blip>
            <a:srcRect b="52774" l="0" r="0" t="0"/>
            <a:stretch/>
          </p:blipFill>
          <p:spPr>
            <a:xfrm>
              <a:off x="311700" y="1135925"/>
              <a:ext cx="1853611" cy="18089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9" name="Google Shape;2179;p44"/>
          <p:cNvGrpSpPr/>
          <p:nvPr/>
        </p:nvGrpSpPr>
        <p:grpSpPr>
          <a:xfrm>
            <a:off x="5365271" y="1326303"/>
            <a:ext cx="1808455" cy="3306001"/>
            <a:chOff x="2614375" y="1135925"/>
            <a:chExt cx="1957626" cy="3577923"/>
          </a:xfrm>
        </p:grpSpPr>
        <p:pic>
          <p:nvPicPr>
            <p:cNvPr id="2180" name="Google Shape;2180;p44"/>
            <p:cNvPicPr preferRelativeResize="0"/>
            <p:nvPr/>
          </p:nvPicPr>
          <p:blipFill rotWithShape="1">
            <a:blip r:embed="rId4">
              <a:alphaModFix/>
            </a:blip>
            <a:srcRect b="50939" l="0" r="0" t="0"/>
            <a:stretch/>
          </p:blipFill>
          <p:spPr>
            <a:xfrm>
              <a:off x="2614377" y="1135925"/>
              <a:ext cx="1957621" cy="1848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1" name="Google Shape;2181;p44"/>
            <p:cNvPicPr preferRelativeResize="0"/>
            <p:nvPr/>
          </p:nvPicPr>
          <p:blipFill rotWithShape="1">
            <a:blip r:embed="rId4">
              <a:alphaModFix/>
            </a:blip>
            <a:srcRect b="0" l="0" r="0" t="56053"/>
            <a:stretch/>
          </p:blipFill>
          <p:spPr>
            <a:xfrm>
              <a:off x="2614375" y="2984010"/>
              <a:ext cx="1957626" cy="17298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2" name="Google Shape;2182;p44"/>
          <p:cNvGrpSpPr/>
          <p:nvPr/>
        </p:nvGrpSpPr>
        <p:grpSpPr>
          <a:xfrm>
            <a:off x="7173760" y="1337368"/>
            <a:ext cx="1658531" cy="3283880"/>
            <a:chOff x="5272750" y="1135925"/>
            <a:chExt cx="1795335" cy="3553982"/>
          </a:xfrm>
        </p:grpSpPr>
        <p:pic>
          <p:nvPicPr>
            <p:cNvPr id="2183" name="Google Shape;2183;p44"/>
            <p:cNvPicPr preferRelativeResize="0"/>
            <p:nvPr/>
          </p:nvPicPr>
          <p:blipFill rotWithShape="1">
            <a:blip r:embed="rId5">
              <a:alphaModFix/>
            </a:blip>
            <a:srcRect b="51732" l="0" r="0" t="0"/>
            <a:stretch/>
          </p:blipFill>
          <p:spPr>
            <a:xfrm>
              <a:off x="5272750" y="1135925"/>
              <a:ext cx="1795335" cy="1848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4" name="Google Shape;2184;p44"/>
            <p:cNvPicPr preferRelativeResize="0"/>
            <p:nvPr/>
          </p:nvPicPr>
          <p:blipFill rotWithShape="1">
            <a:blip r:embed="rId5">
              <a:alphaModFix/>
            </a:blip>
            <a:srcRect b="0" l="0" r="0" t="55446"/>
            <a:stretch/>
          </p:blipFill>
          <p:spPr>
            <a:xfrm>
              <a:off x="5272750" y="2984000"/>
              <a:ext cx="1795326" cy="17059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5" name="Google Shape;2185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Training 1, </a:t>
            </a:r>
            <a:r>
              <a:rPr b="1" lang="en"/>
              <a:t>Columns 1-2 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Results from VGG-16</a:t>
            </a:r>
            <a:r>
              <a:rPr lang="en"/>
              <a:t> </a:t>
            </a:r>
            <a:r>
              <a:rPr lang="en"/>
              <a:t>based autoencoder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b="1" lang="en"/>
              <a:t>Training 2, </a:t>
            </a:r>
            <a:r>
              <a:rPr b="1" lang="en"/>
              <a:t>Column 3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Result from </a:t>
            </a:r>
            <a:r>
              <a:rPr lang="en"/>
              <a:t>motivated architecture</a:t>
            </a:r>
            <a:r>
              <a:rPr lang="en"/>
              <a:t> but with identical kernel sizes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- Training/Validation</a:t>
            </a:r>
            <a:endParaRPr b="1"/>
          </a:p>
        </p:txBody>
      </p:sp>
      <p:pic>
        <p:nvPicPr>
          <p:cNvPr id="2191" name="Google Shape;21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7000"/>
            <a:ext cx="4676086" cy="326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2" name="Google Shape;2192;p45"/>
          <p:cNvGrpSpPr/>
          <p:nvPr/>
        </p:nvGrpSpPr>
        <p:grpSpPr>
          <a:xfrm>
            <a:off x="5609275" y="290425"/>
            <a:ext cx="3196192" cy="1563624"/>
            <a:chOff x="5609275" y="290425"/>
            <a:chExt cx="3196192" cy="1563624"/>
          </a:xfrm>
        </p:grpSpPr>
        <p:pic>
          <p:nvPicPr>
            <p:cNvPr id="2193" name="Google Shape;219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9275" y="290425"/>
              <a:ext cx="1536031" cy="156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4" name="Google Shape;2194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69437" y="290425"/>
              <a:ext cx="1536031" cy="1563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5" name="Google Shape;2195;p45"/>
          <p:cNvGrpSpPr/>
          <p:nvPr/>
        </p:nvGrpSpPr>
        <p:grpSpPr>
          <a:xfrm>
            <a:off x="5609188" y="1914088"/>
            <a:ext cx="3196356" cy="1563624"/>
            <a:chOff x="5609188" y="1914088"/>
            <a:chExt cx="3196356" cy="1563624"/>
          </a:xfrm>
        </p:grpSpPr>
        <p:pic>
          <p:nvPicPr>
            <p:cNvPr id="2196" name="Google Shape;2196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09188" y="1914088"/>
              <a:ext cx="1536192" cy="156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7" name="Google Shape;2197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69352" y="1914088"/>
              <a:ext cx="1536192" cy="1563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8" name="Google Shape;2198;p45"/>
          <p:cNvGrpSpPr/>
          <p:nvPr/>
        </p:nvGrpSpPr>
        <p:grpSpPr>
          <a:xfrm>
            <a:off x="5609188" y="3537750"/>
            <a:ext cx="3196354" cy="1563624"/>
            <a:chOff x="5609188" y="3537750"/>
            <a:chExt cx="3196354" cy="1563624"/>
          </a:xfrm>
        </p:grpSpPr>
        <p:pic>
          <p:nvPicPr>
            <p:cNvPr id="2199" name="Google Shape;2199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09188" y="3537750"/>
              <a:ext cx="1536192" cy="156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0" name="Google Shape;2200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69350" y="3537750"/>
              <a:ext cx="1536192" cy="15636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01" name="Google Shape;2201;p45"/>
          <p:cNvCxnSpPr>
            <a:endCxn id="2202" idx="1"/>
          </p:cNvCxnSpPr>
          <p:nvPr/>
        </p:nvCxnSpPr>
        <p:spPr>
          <a:xfrm flipH="1" rot="10800000">
            <a:off x="1566675" y="1072225"/>
            <a:ext cx="3385800" cy="22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45"/>
          <p:cNvSpPr txBox="1"/>
          <p:nvPr/>
        </p:nvSpPr>
        <p:spPr>
          <a:xfrm>
            <a:off x="4952475" y="887575"/>
            <a:ext cx="8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Epoch 1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203" name="Google Shape;2203;p45"/>
          <p:cNvCxnSpPr>
            <a:endCxn id="2204" idx="1"/>
          </p:cNvCxnSpPr>
          <p:nvPr/>
        </p:nvCxnSpPr>
        <p:spPr>
          <a:xfrm flipH="1" rot="10800000">
            <a:off x="3561375" y="2695900"/>
            <a:ext cx="1391100" cy="9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45"/>
          <p:cNvSpPr txBox="1"/>
          <p:nvPr/>
        </p:nvSpPr>
        <p:spPr>
          <a:xfrm>
            <a:off x="4952475" y="2511250"/>
            <a:ext cx="8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Epoch 6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05" name="Google Shape;2205;p45"/>
          <p:cNvSpPr txBox="1"/>
          <p:nvPr/>
        </p:nvSpPr>
        <p:spPr>
          <a:xfrm>
            <a:off x="4921900" y="4134925"/>
            <a:ext cx="8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Epoch 10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206" name="Google Shape;2206;p45"/>
          <p:cNvCxnSpPr>
            <a:endCxn id="2205" idx="1"/>
          </p:cNvCxnSpPr>
          <p:nvPr/>
        </p:nvCxnSpPr>
        <p:spPr>
          <a:xfrm>
            <a:off x="4746100" y="3691375"/>
            <a:ext cx="175800" cy="6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